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24"/>
  </p:notesMasterIdLst>
  <p:sldIdLst>
    <p:sldId id="256" r:id="rId2"/>
    <p:sldId id="983" r:id="rId3"/>
    <p:sldId id="471" r:id="rId4"/>
    <p:sldId id="923" r:id="rId5"/>
    <p:sldId id="478" r:id="rId6"/>
    <p:sldId id="499" r:id="rId7"/>
    <p:sldId id="504" r:id="rId8"/>
    <p:sldId id="481" r:id="rId9"/>
    <p:sldId id="490" r:id="rId10"/>
    <p:sldId id="491" r:id="rId11"/>
    <p:sldId id="503" r:id="rId12"/>
    <p:sldId id="984" r:id="rId13"/>
    <p:sldId id="502" r:id="rId14"/>
    <p:sldId id="501" r:id="rId15"/>
    <p:sldId id="506" r:id="rId16"/>
    <p:sldId id="483" r:id="rId17"/>
    <p:sldId id="507" r:id="rId18"/>
    <p:sldId id="498" r:id="rId19"/>
    <p:sldId id="484" r:id="rId20"/>
    <p:sldId id="500" r:id="rId21"/>
    <p:sldId id="505" r:id="rId22"/>
    <p:sldId id="922" r:id="rId23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EF7D1D"/>
    <a:srgbClr val="C14026"/>
    <a:srgbClr val="57A2C5"/>
    <a:srgbClr val="36544F"/>
    <a:srgbClr val="025249"/>
    <a:srgbClr val="D4EBE9"/>
    <a:srgbClr val="60978F"/>
    <a:srgbClr val="5AB88F"/>
    <a:srgbClr val="E998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02"/>
    <p:restoredTop sz="90748" autoAdjust="0"/>
  </p:normalViewPr>
  <p:slideViewPr>
    <p:cSldViewPr snapToGrid="0" snapToObjects="1">
      <p:cViewPr varScale="1">
        <p:scale>
          <a:sx n="116" d="100"/>
          <a:sy n="116" d="100"/>
        </p:scale>
        <p:origin x="1984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27.01.20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1268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06251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115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2989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6240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henewstack.io/spring-rod-johnson-enterprise-java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ypescriptlang.org/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67EA717-DB57-974C-A83A-3D8631D1F8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01"/>
          <a:stretch/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441C5BF5-5502-B348-A3BA-67588F2EAC8F}"/>
              </a:ext>
            </a:extLst>
          </p:cNvPr>
          <p:cNvSpPr/>
          <p:nvPr/>
        </p:nvSpPr>
        <p:spPr>
          <a:xfrm>
            <a:off x="1" y="1"/>
            <a:ext cx="9905999" cy="6857999"/>
          </a:xfrm>
          <a:prstGeom prst="rect">
            <a:avLst/>
          </a:prstGeom>
          <a:solidFill>
            <a:srgbClr val="D4EBE9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2" y="1734419"/>
            <a:ext cx="9894837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r>
              <a:rPr lang="de-DE" sz="4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7102336-6542-AA44-9A06-FF696ECCAF02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itel 3">
            <a:extLst>
              <a:ext uri="{FF2B5EF4-FFF2-40B4-BE49-F238E27FC236}">
                <a16:creationId xmlns:a16="http://schemas.microsoft.com/office/drawing/2014/main" id="{DE284912-47B9-D74E-8811-109CF75DE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DevTalk@TK</a:t>
            </a:r>
            <a:r>
              <a:rPr lang="de-DE" sz="1400" spc="80" dirty="0">
                <a:solidFill>
                  <a:srgbClr val="D4EBE9"/>
                </a:solidFill>
              </a:rPr>
              <a:t> Hamburg | Januar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DA6C6AF-6633-594C-AC68-9C32B87C939D}"/>
              </a:ext>
            </a:extLst>
          </p:cNvPr>
          <p:cNvSpPr/>
          <p:nvPr/>
        </p:nvSpPr>
        <p:spPr>
          <a:xfrm>
            <a:off x="953755" y="1343933"/>
            <a:ext cx="1936244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 err="1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Let‘s</a:t>
            </a:r>
            <a:r>
              <a:rPr lang="de-DE" sz="2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rPr>
              <a:t> type!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A032C1E-8005-E946-B82A-B490C0CC777E}"/>
              </a:ext>
            </a:extLst>
          </p:cNvPr>
          <p:cNvSpPr/>
          <p:nvPr/>
        </p:nvSpPr>
        <p:spPr>
          <a:xfrm>
            <a:off x="953754" y="3728293"/>
            <a:ext cx="4579101" cy="104499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Eine interaktive Einführung</a:t>
            </a:r>
            <a:endParaRPr lang="de-DE" b="1" dirty="0">
              <a:solidFill>
                <a:srgbClr val="025249"/>
              </a:solidFill>
            </a:endParaRPr>
          </a:p>
          <a:p>
            <a:r>
              <a:rPr lang="de-DE" b="1" dirty="0" err="1">
                <a:solidFill>
                  <a:srgbClr val="025249"/>
                </a:solidFill>
              </a:rPr>
              <a:t>Slides</a:t>
            </a:r>
            <a:r>
              <a:rPr lang="de-DE" b="1" dirty="0">
                <a:solidFill>
                  <a:srgbClr val="025249"/>
                </a:solidFill>
              </a:rPr>
              <a:t>: https://</a:t>
            </a:r>
            <a:r>
              <a:rPr lang="de-DE" b="1" dirty="0" err="1">
                <a:solidFill>
                  <a:srgbClr val="025249"/>
                </a:solidFill>
              </a:rPr>
              <a:t>nils.buzz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devtalk-tk-typescript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9C7886-2C2D-0E4B-83C5-227FC857FF25}"/>
              </a:ext>
            </a:extLst>
          </p:cNvPr>
          <p:cNvSpPr txBox="1"/>
          <p:nvPr/>
        </p:nvSpPr>
        <p:spPr>
          <a:xfrm>
            <a:off x="830577" y="188266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04F0EDC-FFFD-A243-9EAC-0BFDBE0F9393}"/>
              </a:ext>
            </a:extLst>
          </p:cNvPr>
          <p:cNvSpPr txBox="1"/>
          <p:nvPr/>
        </p:nvSpPr>
        <p:spPr>
          <a:xfrm>
            <a:off x="837833" y="503572"/>
            <a:ext cx="2052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https://nilshartmann.net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Functions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Angaben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sind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optional,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wird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 von TS </a:t>
            </a: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abgeleitet</a:t>
            </a: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result = 7; //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number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Fehler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! (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abgeleiteter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von </a:t>
            </a:r>
            <a:r>
              <a:rPr lang="en-US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973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any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8628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any; //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erlaubt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alle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kein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-Checking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findet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mehr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statt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"Klaus";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7;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null;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weist </a:t>
            </a:r>
            <a:r>
              <a:rPr lang="de-DE" sz="16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any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implizit immer dann zu, wenn TS keinen Typ bestimmen kann:</a:t>
            </a:r>
          </a:p>
          <a:p>
            <a:pPr>
              <a:lnSpc>
                <a:spcPct val="120000"/>
              </a:lnSpc>
            </a:pPr>
            <a:endParaRPr lang="de-DE" sz="16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function</a:t>
            </a: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</a:t>
            </a: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sayWhat</a:t>
            </a: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(s) {</a:t>
            </a: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  // s ist </a:t>
            </a:r>
            <a:r>
              <a:rPr lang="de-DE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any</a:t>
            </a:r>
            <a:endParaRPr lang="de-DE" sz="1463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de-DE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}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Im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"strict mode"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weist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TypeScript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nie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"any"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zu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,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stattdessen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gibt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es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einen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Fehler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(man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kann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aber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selber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any </a:t>
            </a:r>
            <a:r>
              <a:rPr lang="en-US" sz="1600" dirty="0" err="1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verwenden</a:t>
            </a:r>
            <a:r>
              <a:rPr lang="en-US" sz="1600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31047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17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unknown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68272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unknown; //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erlaubt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alle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zwingt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aber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zur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Überprüfung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vor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Nutzung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"Klaus";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7;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 = null;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foo.toUpperCase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ERROR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 (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typeof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foo === “string”)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foo.toUpperCase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64364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Union </a:t>
            </a:r>
            <a:r>
              <a:rPr lang="de-DE" dirty="0" err="1"/>
              <a:t>Types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Union Type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zeigt an, das ein Wert </a:t>
            </a:r>
            <a:r>
              <a:rPr lang="de-DE" sz="2400" b="1" i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verschiedene Typen 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haben</a:t>
            </a:r>
            <a:endParaRPr lang="de-DE" sz="2400" b="1" i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 </a:t>
            </a:r>
            <a:r>
              <a:rPr lang="en-US" sz="1463" dirty="0">
                <a:solidFill>
                  <a:srgbClr val="57A2C5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|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number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foo = 7; // OK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foo = "Seven"; // </a:t>
            </a:r>
            <a:r>
              <a:rPr lang="en-US" sz="1463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auch</a:t>
            </a: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foo = false; // </a:t>
            </a:r>
            <a:r>
              <a:rPr lang="en-US" sz="1463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" charset="0"/>
              </a:rPr>
              <a:t>Fehler</a:t>
            </a:r>
            <a:endParaRPr lang="en-US" sz="1463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414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Null und </a:t>
            </a:r>
            <a:r>
              <a:rPr lang="de-DE" dirty="0" err="1"/>
              <a:t>undefined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i="1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null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b="1" i="1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sind eigene Typen in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i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501483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Typen sind nicht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nullable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können nicht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undefined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sein (mit "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strictNullChecks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")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"Klaus";</a:t>
            </a: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 = null; // Error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Mit Union type können wir null zulassen: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| null = "Klaus;</a:t>
            </a: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 = null; // OK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Gleiches gilt für </a:t>
            </a:r>
            <a:r>
              <a:rPr lang="de-DE" sz="2000" dirty="0" err="1">
                <a:solidFill>
                  <a:srgbClr val="41719C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: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let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a: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string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|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undefined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;</a:t>
            </a: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41719C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</a:rPr>
              <a:t>Empfehlung: bei neuen Projekten "</a:t>
            </a:r>
            <a:r>
              <a:rPr lang="de-DE" sz="20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strictNullChecks</a:t>
            </a: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</a:rPr>
              <a:t>" einschalten!</a:t>
            </a: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021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String </a:t>
            </a:r>
            <a:r>
              <a:rPr lang="de-DE" dirty="0" err="1"/>
              <a:t>Literal</a:t>
            </a:r>
            <a:r>
              <a:rPr lang="de-DE" dirty="0"/>
              <a:t> Type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String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Literal</a:t>
            </a: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Code Pro" panose="020B0509030403020204" pitchFamily="49" charset="0"/>
                <a:cs typeface="Source Sans Pro" charset="0"/>
              </a:rPr>
              <a:t> Type</a:t>
            </a:r>
            <a:endParaRPr lang="de-DE" sz="2400" b="1" dirty="0">
              <a:solidFill>
                <a:srgbClr val="EF7D1D"/>
              </a:solidFill>
              <a:latin typeface="Source Sans Pro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8475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Mit dem "String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Literal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Type" kann definiert werden, welche Werte ein String annehmen kann</a:t>
            </a:r>
          </a:p>
          <a:p>
            <a:pPr marL="285750" indent="-285750">
              <a:lnSpc>
                <a:spcPct val="130000"/>
              </a:lnSpc>
              <a:buFont typeface="Arial" charset="0"/>
              <a:buChar char="•"/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>
                <a:solidFill>
                  <a:srgbClr val="C14026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Language = "Java" </a:t>
            </a:r>
            <a:r>
              <a:rPr lang="de-DE" sz="16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|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 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TypeScript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";  // Java oder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TypeScript</a:t>
            </a: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java:Language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"Java"; // OK</a:t>
            </a:r>
          </a:p>
          <a:p>
            <a:pPr>
              <a:lnSpc>
                <a:spcPct val="130000"/>
              </a:lnSpc>
            </a:pP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const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cpp:Language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 = "C++"; // FEHLER</a:t>
            </a:r>
          </a:p>
          <a:p>
            <a:pPr>
              <a:lnSpc>
                <a:spcPct val="130000"/>
              </a:lnSpc>
            </a:pPr>
            <a:endParaRPr lang="de-DE" sz="20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9322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Typen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– Interfaces definieren "Struktur" eines Objektes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nullable Type ("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u="sng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darf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undefined sein)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55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Typen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Eigene Typen – Interfaces definieren "Struktur" eines Objektes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5736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alternativ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nullable Type ("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String </a:t>
            </a:r>
            <a:r>
              <a:rPr lang="en-US" sz="1463" u="sng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oder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darf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undefined sein)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(p: Person)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(`Hello, ${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p.lastName.toUpperCase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"Object is possibly null"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null});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777});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not a string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'Mueller', age: 32});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7924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Strukturelle Identität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arbeitet mit "Struktureller Identität" (</a:t>
            </a:r>
            <a:r>
              <a:rPr lang="de-DE" sz="2400" b="1" i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structural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 </a:t>
            </a:r>
            <a:r>
              <a:rPr lang="de-DE" sz="2400" b="1" i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identity</a:t>
            </a:r>
            <a:r>
              <a:rPr lang="de-DE" sz="2400" b="1" i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)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32220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        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name: string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name: string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Eine Person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erzeugen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…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p:</a:t>
            </a:r>
            <a:r>
              <a:rPr lang="en-US" sz="1463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{ name: 'Klaus' 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…person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einem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Animal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zuweisen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🤔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a:</a:t>
            </a:r>
            <a:r>
              <a:rPr lang="en-US" sz="1463" b="1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p; // OK, da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and </a:t>
            </a:r>
            <a:r>
              <a:rPr lang="en-US" sz="1463" b="1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Animal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dieselbe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i="1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Struktur</a:t>
            </a:r>
            <a:r>
              <a:rPr lang="en-US" sz="1463" i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haben</a:t>
            </a: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                // 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wäre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in Java/C#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nicht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erlaubt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6518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Klassen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Class Syntax wie in ES6, aber mit Sichtbarkeiten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class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private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name: string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constructor(name: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this.name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name;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 = new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("Klaus");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 // FEHLER: "name"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nicht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sichtbar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3919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Coach und Trainer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und Beratung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635511" y="5244354"/>
            <a:ext cx="21000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6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3E82222-335E-A947-A37A-952D2CBCD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1" y="2451560"/>
            <a:ext cx="1910121" cy="278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83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Generics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{ name: string };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Movie { title: string 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Fehler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(Property 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36913069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Checking</a:t>
            </a:r>
            <a:r>
              <a:rPr lang="de-DE" dirty="0"/>
              <a:t> JavaScript Code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Checking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kann auch für JS Dateien eingeschaltet werden!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13483" y="1929622"/>
            <a:ext cx="9471539" cy="3980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Mit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der </a:t>
            </a:r>
            <a:r>
              <a:rPr lang="en-US" sz="20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ts</a:t>
            </a:r>
            <a:r>
              <a:rPr lang="en-US" sz="2000" b="1" i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-check </a:t>
            </a:r>
            <a:r>
              <a:rPr lang="en-US" sz="2000" b="1" i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Direktive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am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Anfang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einer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Datei</a:t>
            </a:r>
            <a:endParaRPr lang="en-US" sz="2000" b="1" dirty="0">
              <a:solidFill>
                <a:srgbClr val="025249"/>
              </a:solidFill>
              <a:latin typeface="Source Sans Pro Semibold" panose="020B0503030403020204" pitchFamily="34" charset="77"/>
              <a:ea typeface="Source Code Pro Medium" charset="0"/>
              <a:cs typeface="Source Code Pro Medium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"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Typ-Informationen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"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können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über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JSDoc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hinzugefügt</a:t>
            </a:r>
            <a:r>
              <a:rPr lang="en-US" sz="20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 </a:t>
            </a:r>
            <a:r>
              <a:rPr lang="en-US" sz="20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Code Pro Medium" charset="0"/>
                <a:cs typeface="Source Code Pro Medium" charset="0"/>
              </a:rPr>
              <a:t>werden</a:t>
            </a:r>
            <a:endParaRPr lang="en-US" sz="2000" b="1" dirty="0">
              <a:solidFill>
                <a:srgbClr val="025249"/>
              </a:solidFill>
              <a:latin typeface="Source Sans Pro Semibold" panose="020B0503030403020204" pitchFamily="34" charset="77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//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@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ts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-check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/**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 @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param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The name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 @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param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number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 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The age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*/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newPerson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OK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age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ERROR Property '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toLowerCase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' does not exist on type 'number'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8338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/>
              <a:t>@</a:t>
            </a:r>
            <a:r>
              <a:rPr lang="de-DE" sz="1400" spc="80" dirty="0" err="1"/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448485"/>
            <a:ext cx="10277008" cy="18312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Vielen Dank!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4762900"/>
            <a:ext cx="8261120" cy="13103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 err="1">
                <a:solidFill>
                  <a:srgbClr val="36544F"/>
                </a:solidFill>
              </a:rPr>
              <a:t>Slides</a:t>
            </a:r>
            <a:r>
              <a:rPr lang="de-DE" sz="2000" b="1" dirty="0">
                <a:solidFill>
                  <a:srgbClr val="36544F"/>
                </a:solidFill>
              </a:rPr>
              <a:t>: </a:t>
            </a:r>
            <a:r>
              <a:rPr lang="de-DE" sz="2000" b="1" dirty="0">
                <a:solidFill>
                  <a:srgbClr val="025249"/>
                </a:solidFill>
              </a:rPr>
              <a:t>https://</a:t>
            </a:r>
            <a:r>
              <a:rPr lang="de-DE" sz="2000" b="1" dirty="0" err="1">
                <a:solidFill>
                  <a:srgbClr val="025249"/>
                </a:solidFill>
              </a:rPr>
              <a:t>nils.buzz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devtalk-tk-typescript</a:t>
            </a:r>
            <a:endParaRPr lang="de-DE" sz="2000" b="1" dirty="0">
              <a:solidFill>
                <a:srgbClr val="36544F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github.com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nilshartmann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typescript</a:t>
            </a:r>
            <a:r>
              <a:rPr lang="de-DE" sz="2000" b="1" dirty="0">
                <a:solidFill>
                  <a:srgbClr val="36544F"/>
                </a:solidFill>
              </a:rPr>
              <a:t>-intro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92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846747" y="3797848"/>
            <a:ext cx="8212505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1299034" y="627749"/>
            <a:ext cx="7307933" cy="3077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probably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most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important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right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now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(...) 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makes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JavaScript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twice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good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that’s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conservative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estimate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(...)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In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terms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of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impact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,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TypeScript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most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important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thing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right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now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possibly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." 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-- </a:t>
            </a:r>
            <a:r>
              <a:rPr lang="de-DE" sz="2000" dirty="0">
                <a:solidFill>
                  <a:srgbClr val="41719C"/>
                </a:solidFill>
                <a:latin typeface="Source Sans Pro" panose="020B0503030403020204" pitchFamily="34" charset="77"/>
              </a:rPr>
              <a:t>Rod Johnson 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("Erfinder" von Spring), Januar 2018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</a:rPr>
              <a:t>(</a:t>
            </a: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  <a:hlinkClick r:id="rId3"/>
              </a:rPr>
              <a:t>https://thenewstack.io/spring-rod-johnson-enterprise-java/</a:t>
            </a:r>
            <a:r>
              <a:rPr lang="de-DE" sz="1400" dirty="0">
                <a:solidFill>
                  <a:srgbClr val="36544F"/>
                </a:solidFill>
                <a:latin typeface="Source Sans Pro" panose="020B0503030403020204" pitchFamily="34" charset="7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46063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State </a:t>
            </a:r>
            <a:r>
              <a:rPr lang="de-DE" dirty="0" err="1"/>
              <a:t>of</a:t>
            </a:r>
            <a:r>
              <a:rPr lang="de-DE" dirty="0"/>
              <a:t> JavaScript 2019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129863" y="5385177"/>
            <a:ext cx="730793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41719C"/>
                </a:solidFill>
                <a:latin typeface="Source Sans Pro" panose="020B0503030403020204" pitchFamily="34" charset="77"/>
              </a:rPr>
              <a:t>https://2019.stateofjs.com/</a:t>
            </a:r>
            <a:r>
              <a:rPr lang="de-DE" sz="14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javascript-flavors</a:t>
            </a:r>
            <a:r>
              <a:rPr lang="de-DE" sz="14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  <a:r>
              <a:rPr lang="de-DE" sz="1400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typescript</a:t>
            </a:r>
            <a:r>
              <a:rPr lang="de-DE" sz="1400" dirty="0">
                <a:solidFill>
                  <a:srgbClr val="41719C"/>
                </a:solidFill>
                <a:latin typeface="Source Sans Pro" panose="020B0503030403020204" pitchFamily="34" charset="77"/>
              </a:rPr>
              <a:t>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F4234C0-11D7-D244-9133-D6E2F5532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69" y="296512"/>
            <a:ext cx="8923662" cy="502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464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auf einen Blick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674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Jeder  gültige JavaScript Code ist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Code 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(theoretisch...)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Ergänzt JS um Typ-System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Sichtbarkeiten,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Enums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Dekoratoren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erzeugt aus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 JavaScript (ES3, ES5, ES6)-Code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Microsoft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http://www.typescriptlang.org/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IntelliJ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IDEA, Visual Studio 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04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625613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Praktische Einführung!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800" cap="none" spc="100" dirty="0"/>
              <a:t>https://</a:t>
            </a:r>
            <a:r>
              <a:rPr lang="de-DE" sz="1800" cap="none" spc="100" dirty="0" err="1"/>
              <a:t>github.com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nilshartmann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typescript</a:t>
            </a:r>
            <a:r>
              <a:rPr lang="de-DE" sz="1800" cap="none" spc="100" dirty="0"/>
              <a:t>-intro/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EAA515B-33B7-8E4B-95AB-7869A95FF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753" y="254699"/>
            <a:ext cx="6504495" cy="4146388"/>
          </a:xfrm>
          <a:prstGeom prst="rect">
            <a:avLst/>
          </a:prstGeom>
          <a:ln w="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43470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2298266" y="3797848"/>
            <a:ext cx="5309467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Syntax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1589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0805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>
              <a:solidFill>
                <a:srgbClr val="EF7D1D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C14026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foo: </a:t>
            </a:r>
            <a:r>
              <a:rPr lang="en-US" sz="1463" dirty="0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</a:t>
            </a: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586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Type </a:t>
            </a:r>
            <a:r>
              <a:rPr lang="de-DE" dirty="0" err="1"/>
              <a:t>annotations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Typen verwenden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Variablen</a:t>
            </a:r>
            <a:endParaRPr lang="en-US" sz="1463" b="1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 err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Funktionen</a:t>
            </a: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878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1248</Words>
  <Application>Microsoft Macintosh PowerPoint</Application>
  <PresentationFormat>A4-Papier (210 x 297 mm)</PresentationFormat>
  <Paragraphs>228</Paragraphs>
  <Slides>22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31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DevTalk@TK Hamburg | Januar 2020 | @nilshartmann</vt:lpstr>
      <vt:lpstr>https://nilshartmann.net</vt:lpstr>
      <vt:lpstr>PowerPoint-Präsentation</vt:lpstr>
      <vt:lpstr>State of JavaScript 2019</vt:lpstr>
      <vt:lpstr>TypeScript auf einen Blick</vt:lpstr>
      <vt:lpstr>https://github.com/nilshartmann/typescript-intro/</vt:lpstr>
      <vt:lpstr>PowerPoint-Präsentation</vt:lpstr>
      <vt:lpstr>Type annotations</vt:lpstr>
      <vt:lpstr>Type annotations</vt:lpstr>
      <vt:lpstr>Type annotations</vt:lpstr>
      <vt:lpstr>Type annotations</vt:lpstr>
      <vt:lpstr>Type annotations</vt:lpstr>
      <vt:lpstr>Union Types</vt:lpstr>
      <vt:lpstr>Null und undefined</vt:lpstr>
      <vt:lpstr>String Literal Type</vt:lpstr>
      <vt:lpstr>Eigene Typen</vt:lpstr>
      <vt:lpstr>Eigene Typen</vt:lpstr>
      <vt:lpstr>Strukturelle Identität</vt:lpstr>
      <vt:lpstr>Klassen</vt:lpstr>
      <vt:lpstr>Generics</vt:lpstr>
      <vt:lpstr>Type Checking JavaScript Code</vt:lpstr>
      <vt:lpstr>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468</cp:revision>
  <cp:lastPrinted>2018-09-28T11:00:41Z</cp:lastPrinted>
  <dcterms:created xsi:type="dcterms:W3CDTF">2016-03-28T15:59:53Z</dcterms:created>
  <dcterms:modified xsi:type="dcterms:W3CDTF">2020-01-27T16:53:18Z</dcterms:modified>
</cp:coreProperties>
</file>

<file path=docProps/thumbnail.jpeg>
</file>